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</p:sldMasterIdLst>
  <p:notesMasterIdLst>
    <p:notesMasterId r:id="rId21"/>
  </p:notesMasterIdLst>
  <p:sldIdLst>
    <p:sldId id="281" r:id="rId4"/>
    <p:sldId id="300" r:id="rId5"/>
    <p:sldId id="299" r:id="rId6"/>
    <p:sldId id="301" r:id="rId7"/>
    <p:sldId id="307" r:id="rId8"/>
    <p:sldId id="303" r:id="rId9"/>
    <p:sldId id="304" r:id="rId10"/>
    <p:sldId id="305" r:id="rId11"/>
    <p:sldId id="306" r:id="rId12"/>
    <p:sldId id="308" r:id="rId13"/>
    <p:sldId id="309" r:id="rId14"/>
    <p:sldId id="310" r:id="rId15"/>
    <p:sldId id="313" r:id="rId16"/>
    <p:sldId id="311" r:id="rId17"/>
    <p:sldId id="312" r:id="rId18"/>
    <p:sldId id="278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366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08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1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13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68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37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58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2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13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2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65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0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9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0.mp3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0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052736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smtClean="0">
                <a:solidFill>
                  <a:srgbClr val="FF0000"/>
                </a:solidFill>
                <a:latin typeface="Times New Roman"/>
              </a:rPr>
              <a:t>Lớp hát lại bài Dàn nhạc trong vườn?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3793203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2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4722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8520" y="1093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1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8520" y="1225868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2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608" y="285293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- GV đọc nhạc và làm kí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hiệu bàn tay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mẫu từng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câu và hướng dẫn HS đọc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theo kết hợp làm thế tay bài đọc nhạc với các hình thức 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8" name="DOC NHAC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032" y="4653136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0" y="641085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- BÀI SỐ 1 - CĐ1 00_00_06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628800"/>
            <a:ext cx="8928992" cy="4896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16" y="906662"/>
            <a:ext cx="30243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>
                <a:solidFill>
                  <a:srgbClr val="002060"/>
                </a:solidFill>
                <a:latin typeface="Times New Roman"/>
                <a:ea typeface="Calibri"/>
              </a:rPr>
              <a:t>Đọc </a:t>
            </a:r>
            <a:r>
              <a:rPr lang="en-US" sz="2000" b="1">
                <a:solidFill>
                  <a:srgbClr val="002060"/>
                </a:solidFill>
                <a:latin typeface="Times New Roman"/>
                <a:ea typeface="Calibri"/>
              </a:rPr>
              <a:t>nhạc với nhạc đệm:</a:t>
            </a:r>
            <a:endParaRPr lang="en-US" sz="2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759044"/>
            <a:ext cx="503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-</a:t>
            </a:r>
            <a:r>
              <a:rPr lang="en-US" sz="2000" i="1" smtClean="0">
                <a:solidFill>
                  <a:srgbClr val="FF0000"/>
                </a:solidFill>
              </a:rPr>
              <a:t>Đọc mẫu hd HS đọc nhạc làm ký hiệu bàn tay với các hình thức với nhạc đêm</a:t>
            </a:r>
            <a:endParaRPr lang="en-US" sz="2000" i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95936" y="51783"/>
            <a:ext cx="2789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THỰC HÀNH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4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- BÀI SỐ 1 - CĐ1 00_00_06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200328"/>
            <a:ext cx="8640960" cy="5181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9792" y="0"/>
            <a:ext cx="5544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- Đọc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nhạc theo nhạc đệm kết hợp vận động tự do theo ý thích.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VÀ GÕ ĐỆM THEO NHỊP - CĐ1 00_00_07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554820"/>
            <a:ext cx="8712968" cy="4536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332656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</a:rPr>
              <a:t>-Đọc mẫu hd HS đọc nhạc gõ đệm theo nhịp bằng thanh phách với các hình thức.</a:t>
            </a:r>
            <a:endParaRPr lang="en-US" sz="2800" i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24" y="6351550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84" y="0"/>
            <a:ext cx="1080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Arial"/>
              </a:rPr>
              <a:t>VẬN DỤNG – SÁNG 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Arial"/>
              </a:rPr>
              <a:t>TẠO</a:t>
            </a:r>
            <a:r>
              <a:rPr lang="en-US" sz="3200" smtClean="0">
                <a:solidFill>
                  <a:srgbClr val="002060"/>
                </a:solidFill>
                <a:latin typeface="Times New Roman"/>
                <a:ea typeface="Arial"/>
              </a:rPr>
              <a:t>: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</a:p>
          <a:p>
            <a:r>
              <a:rPr lang="en-US" sz="3200" b="1" smtClean="0">
                <a:solidFill>
                  <a:srgbClr val="002060"/>
                </a:solidFill>
                <a:latin typeface="Times New Roman"/>
                <a:ea typeface="Arial"/>
              </a:rPr>
              <a:t>             Nghe và vỗ tay mạnh − nhẹ theo hình(Tiếp).</a:t>
            </a:r>
            <a:endParaRPr lang="en-US" sz="32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1520" y="1095618"/>
            <a:ext cx="85324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HD HS đếm số và vỗ tay theo hình tiết tâu: bông hoa đỏ vỗ tay mạnh; bông hoa vàng vỗ tay nhẹ</a:t>
            </a:r>
          </a:p>
        </p:txBody>
      </p:sp>
      <p:pic>
        <p:nvPicPr>
          <p:cNvPr id="2052" name="Picture 4" descr="C:\Users\Administrator\Desktop\2021-06-17_0516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903649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9755" y="3501008"/>
            <a:ext cx="837921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1 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2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3 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1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2   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3  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1          2        3       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6" name="1 VO TAY M NHE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0952" y="429309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68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7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istrator\Desktop\2021-06-17_0516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9036496" cy="14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476672"/>
            <a:ext cx="7528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Thực hiện vỗ tay mạnh nhẹ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ở các hình thức 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7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  <p:pic>
        <p:nvPicPr>
          <p:cNvPr id="2" name="ĐỌC NHẠC - BÀI SỐ 1 - CĐ1 00_00_07-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88" y="908720"/>
            <a:ext cx="4919712" cy="58928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36096" y="5445224"/>
            <a:ext cx="3249608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Times New Roman"/>
                <a:ea typeface="Arial"/>
              </a:rPr>
              <a:t>KHỞI ĐỘNG</a:t>
            </a:r>
            <a:endParaRPr lang="en-US" sz="4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2820" y="554285"/>
            <a:ext cx="589096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Times New Roman"/>
                <a:ea typeface="Times New Roman"/>
              </a:rPr>
              <a:t>–  </a:t>
            </a:r>
            <a:r>
              <a:rPr lang="en-US" sz="2800">
                <a:latin typeface="Times New Roman"/>
                <a:ea typeface="Times New Roman"/>
              </a:rPr>
              <a:t>6 HS đóng vai các bạn Đô, Rê, Mi, Pha, Son</a:t>
            </a:r>
            <a:r>
              <a:rPr lang="en-US" sz="2800" smtClean="0">
                <a:latin typeface="Times New Roman"/>
                <a:ea typeface="Times New Roman"/>
              </a:rPr>
              <a:t>, </a:t>
            </a:r>
            <a:r>
              <a:rPr lang="en-US" sz="2800">
                <a:latin typeface="Times New Roman"/>
                <a:ea typeface="Times New Roman"/>
              </a:rPr>
              <a:t>1 HS làm </a:t>
            </a:r>
            <a:r>
              <a:rPr lang="en-US" sz="2800" smtClean="0">
                <a:latin typeface="Times New Roman"/>
                <a:ea typeface="Times New Roman"/>
              </a:rPr>
              <a:t>MC. MC giới </a:t>
            </a:r>
            <a:r>
              <a:rPr lang="en-US" sz="2800">
                <a:latin typeface="Times New Roman"/>
                <a:ea typeface="Times New Roman"/>
              </a:rPr>
              <a:t>thiệu 5 bạn thân quen đã học ở lớp 1 tương ứng với Đô, Rê, Mi, Pha, Son</a:t>
            </a:r>
            <a:r>
              <a:rPr lang="en-US" sz="2800" smtClean="0">
                <a:latin typeface="Times New Roman"/>
                <a:ea typeface="Times New Roman"/>
              </a:rPr>
              <a:t>.</a:t>
            </a:r>
          </a:p>
          <a:p>
            <a:r>
              <a:rPr lang="en-US" sz="2800" smtClean="0">
                <a:latin typeface="Times New Roman"/>
                <a:ea typeface="Times New Roman"/>
              </a:rPr>
              <a:t> +MC </a:t>
            </a:r>
            <a:r>
              <a:rPr lang="en-US" sz="2800">
                <a:latin typeface="Times New Roman"/>
                <a:ea typeface="Times New Roman"/>
              </a:rPr>
              <a:t>giới thiệu từng </a:t>
            </a:r>
            <a:r>
              <a:rPr lang="en-US" sz="2800" smtClean="0">
                <a:latin typeface="Times New Roman"/>
                <a:ea typeface="Times New Roman"/>
              </a:rPr>
              <a:t>bạn “Sau đây là Bạn “Đô…Sol” Từng bạn đứng lên 1 bước và làm kí </a:t>
            </a:r>
            <a:r>
              <a:rPr lang="en-US" sz="2800">
                <a:latin typeface="Times New Roman"/>
                <a:ea typeface="Times New Roman"/>
              </a:rPr>
              <a:t>hiệu bàn </a:t>
            </a:r>
            <a:r>
              <a:rPr lang="en-US" sz="2800" smtClean="0">
                <a:latin typeface="Times New Roman"/>
                <a:ea typeface="Times New Roman"/>
              </a:rPr>
              <a:t>tay,</a:t>
            </a:r>
          </a:p>
          <a:p>
            <a:r>
              <a:rPr lang="en-US" sz="2800">
                <a:latin typeface="Times New Roman"/>
                <a:ea typeface="Times New Roman"/>
              </a:rPr>
              <a:t>+</a:t>
            </a:r>
            <a:r>
              <a:rPr lang="en-US" sz="2800" smtClean="0">
                <a:latin typeface="Times New Roman"/>
                <a:ea typeface="Times New Roman"/>
              </a:rPr>
              <a:t>MC giới thiêu tiếp : “Cả lớp </a:t>
            </a:r>
            <a:r>
              <a:rPr lang="en-US" sz="2800">
                <a:latin typeface="Times New Roman"/>
                <a:ea typeface="Times New Roman"/>
              </a:rPr>
              <a:t>cùng nhau đọc </a:t>
            </a:r>
            <a:r>
              <a:rPr lang="en-US" sz="2800" smtClean="0">
                <a:latin typeface="Times New Roman"/>
                <a:ea typeface="Times New Roman"/>
              </a:rPr>
              <a:t>tên bạn  nốt này nào!” chỉ vào bất kỳ bạn </a:t>
            </a:r>
            <a:r>
              <a:rPr lang="en-US" sz="2800">
                <a:latin typeface="Times New Roman"/>
                <a:ea typeface="Times New Roman"/>
              </a:rPr>
              <a:t>nào </a:t>
            </a:r>
            <a:r>
              <a:rPr lang="en-US" sz="2800" smtClean="0">
                <a:latin typeface="Times New Roman"/>
                <a:ea typeface="Times New Roman"/>
              </a:rPr>
              <a:t>trong 5 bạn cũ cả lớp đọc tên bạn đó. Bạn nào Đọc </a:t>
            </a:r>
            <a:r>
              <a:rPr lang="en-US" sz="2800">
                <a:latin typeface="Times New Roman"/>
                <a:ea typeface="Times New Roman"/>
              </a:rPr>
              <a:t>nhầm sẽ phải lên thay </a:t>
            </a:r>
            <a:r>
              <a:rPr lang="en-US" sz="2800" smtClean="0">
                <a:latin typeface="Times New Roman"/>
                <a:ea typeface="Times New Roman"/>
              </a:rPr>
              <a:t>bạn đó</a:t>
            </a:r>
          </a:p>
          <a:p>
            <a:r>
              <a:rPr lang="en-US" sz="2800" smtClean="0">
                <a:latin typeface="Times New Roman"/>
              </a:rPr>
              <a:t>+Mc hỏi tiếp: Bạn thứ 6 tên gì?</a:t>
            </a:r>
          </a:p>
          <a:p>
            <a:r>
              <a:rPr lang="en-US" sz="2400" smtClean="0">
                <a:latin typeface="Times New Roman"/>
              </a:rPr>
              <a:t>-Giới thiệu nốt La và giới thiệu bài mới</a:t>
            </a:r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2279892" y="-30490"/>
            <a:ext cx="4387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101600" algn="l"/>
              </a:tabLs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Arial"/>
              </a:rPr>
              <a:t>Trò chơi: </a:t>
            </a:r>
            <a:r>
              <a:rPr lang="en-US" sz="3200" b="1" i="1">
                <a:solidFill>
                  <a:srgbClr val="FF0000"/>
                </a:solidFill>
                <a:latin typeface="Times New Roman"/>
                <a:ea typeface="Arial"/>
              </a:rPr>
              <a:t>Ai nhớ tài hơn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24" y="6297806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12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" y="980728"/>
            <a:ext cx="9143999" cy="5517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66328"/>
            <a:ext cx="7992888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04" y="980728"/>
            <a:ext cx="1394687" cy="1394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90145" y="4099384"/>
            <a:ext cx="1947393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4400" b="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8730" y="5401319"/>
            <a:ext cx="4814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/>
                <a:ea typeface="Calibri"/>
              </a:rPr>
              <a:t>ĐỌC NHẠC BÀI SỐ 1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en-US" sz="36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26789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3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836712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Đọc mẫu và HD HS đọc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cao độ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6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nốt Đồ-rê-mi-pha-sol-la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5504" y="5589240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latin typeface="Times New Roman"/>
                <a:ea typeface="Calibri"/>
              </a:rPr>
              <a:t>+</a:t>
            </a:r>
            <a:r>
              <a:rPr lang="en-US" sz="3200" b="1">
                <a:latin typeface="Times New Roman"/>
                <a:ea typeface="Calibri"/>
              </a:rPr>
              <a:t>Giới thiệu và nghe đọc mẫu.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3768" y="-148879"/>
            <a:ext cx="3223959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/>
                <a:ea typeface="Arial"/>
              </a:rPr>
              <a:t>KHÁM PHÁ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263691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08" y="629501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316739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-Đọc mẫu và HD HS đọc tên nốt nhạc từng câu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44" y="1093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1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9675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2</a:t>
            </a:r>
            <a:endParaRPr lang="en-US" sz="28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9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06839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-Đọc mẫu và dạy HS đọc nhạc từng câu có cao độ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1772815"/>
            <a:ext cx="9139932" cy="1512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0182" y="100337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CÂU 1</a:t>
            </a:r>
            <a:endParaRPr lang="en-US" sz="4400" b="1" i="1">
              <a:solidFill>
                <a:srgbClr val="FF0000"/>
              </a:solidFill>
            </a:endParaRPr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79912" y="40466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CÂU 2</a:t>
            </a:r>
            <a:endParaRPr lang="en-US" sz="4400" b="1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1533128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1412776"/>
            <a:ext cx="9139932" cy="1008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66" y="2996952"/>
            <a:ext cx="9144000" cy="10290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632" y="404664"/>
            <a:ext cx="7201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/>
                <a:ea typeface="Calibri"/>
              </a:rPr>
              <a:t>-Đọc CẢ BÀI với 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</a:rPr>
              <a:t>nhiều hình 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DOC NHAC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032" y="465313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4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316961"/>
            <a:ext cx="8128001" cy="554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mtClean="0">
                <a:latin typeface="Times New Roman"/>
                <a:ea typeface="Calibri"/>
              </a:rPr>
              <a:t> -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GV làm mẫu ký hiệu bàn tay và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yêu cầu HS thể hiện lại thế tay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trên cao đọ 6 nốt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5733256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/>
                <a:ea typeface="Calibri"/>
              </a:rPr>
              <a:t>Tập đọc nhạc theo kí hiệu bàn tay</a:t>
            </a:r>
            <a:endParaRPr lang="en-US" sz="3200"/>
          </a:p>
        </p:txBody>
      </p:sp>
      <p:pic>
        <p:nvPicPr>
          <p:cNvPr id="7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3903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430</Words>
  <Application>Microsoft Office PowerPoint</Application>
  <PresentationFormat>On-screen Show (4:3)</PresentationFormat>
  <Paragraphs>38</Paragraphs>
  <Slides>17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NHAC</cp:lastModifiedBy>
  <cp:revision>153</cp:revision>
  <dcterms:created xsi:type="dcterms:W3CDTF">2021-05-09T14:16:54Z</dcterms:created>
  <dcterms:modified xsi:type="dcterms:W3CDTF">2022-10-31T05:09:05Z</dcterms:modified>
</cp:coreProperties>
</file>